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3" r:id="rId3"/>
    <p:sldId id="259" r:id="rId4"/>
    <p:sldId id="257" r:id="rId5"/>
    <p:sldId id="258" r:id="rId6"/>
    <p:sldId id="261" r:id="rId7"/>
    <p:sldId id="262" r:id="rId8"/>
    <p:sldId id="269" r:id="rId9"/>
    <p:sldId id="260" r:id="rId10"/>
    <p:sldId id="263" r:id="rId11"/>
    <p:sldId id="264" r:id="rId12"/>
    <p:sldId id="271" r:id="rId13"/>
    <p:sldId id="270" r:id="rId14"/>
    <p:sldId id="265" r:id="rId15"/>
    <p:sldId id="267" r:id="rId16"/>
    <p:sldId id="268" r:id="rId17"/>
    <p:sldId id="272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LeaderLines val="1"/>
          </c:dLbls>
          <c:cat>
            <c:strRef>
              <c:f>Foglio1!$A$2:$A$4</c:f>
              <c:strCache>
                <c:ptCount val="3"/>
                <c:pt idx="0">
                  <c:v>Montagna</c:v>
                </c:pt>
                <c:pt idx="1">
                  <c:v>Collina</c:v>
                </c:pt>
                <c:pt idx="2">
                  <c:v>Pianura</c:v>
                </c:pt>
              </c:strCache>
            </c:strRef>
          </c:cat>
          <c:val>
            <c:numRef>
              <c:f>Foglio1!$B$2:$B$4</c:f>
              <c:numCache>
                <c:formatCode>0%</c:formatCode>
                <c:ptCount val="3"/>
                <c:pt idx="0">
                  <c:v>0.25</c:v>
                </c:pt>
                <c:pt idx="1">
                  <c:v>0.6100000000000001</c:v>
                </c:pt>
                <c:pt idx="2">
                  <c:v>0.14000000000000001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dLbl>
              <c:idx val="3"/>
              <c:delete val="1"/>
            </c:dLbl>
            <c:showVal val="1"/>
            <c:showLeaderLines val="1"/>
          </c:dLbls>
          <c:cat>
            <c:strRef>
              <c:f>Foglio1!$A$2:$A$5</c:f>
              <c:strCache>
                <c:ptCount val="3"/>
                <c:pt idx="0">
                  <c:v>Agricoltura</c:v>
                </c:pt>
                <c:pt idx="1">
                  <c:v>Industria</c:v>
                </c:pt>
                <c:pt idx="2">
                  <c:v>Servizi</c:v>
                </c:pt>
              </c:strCache>
            </c:strRef>
          </c:cat>
          <c:val>
            <c:numRef>
              <c:f>Foglio1!$B$2:$B$5</c:f>
              <c:numCache>
                <c:formatCode>0.00%</c:formatCode>
                <c:ptCount val="4"/>
                <c:pt idx="0">
                  <c:v>7.5000000000000011E-2</c:v>
                </c:pt>
                <c:pt idx="1">
                  <c:v>0.16900000000000001</c:v>
                </c:pt>
                <c:pt idx="2">
                  <c:v>0.75600000000000012</c:v>
                </c:pt>
              </c:numCache>
            </c:numRef>
          </c:val>
        </c:ser>
        <c:dLbls/>
      </c:pie3DChart>
    </c:plotArea>
    <c:legend>
      <c:legendPos val="r"/>
      <c:legendEntry>
        <c:idx val="3"/>
        <c:delete val="1"/>
      </c:legendEntry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3224A-D5B4-4715-93E6-DE9385088F1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85984-8534-455E-9C6E-06A08F4B1E8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84307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9297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35409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81476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911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46723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4676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58232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85984-8534-455E-9C6E-06A08F4B1E8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71148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65313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54188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3082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51877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3039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30903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63734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25208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33342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28275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15359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3CD18-84F0-4BC7-9BD7-7DDA8D1C6286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2193E-130B-49BC-B891-3E30004A8B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0368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9950" y="567882"/>
            <a:ext cx="6696744" cy="720080"/>
          </a:xfrm>
        </p:spPr>
        <p:txBody>
          <a:bodyPr>
            <a:normAutofit fontScale="90000"/>
          </a:bodyPr>
          <a:lstStyle/>
          <a:p>
            <a:r>
              <a:rPr lang="it-IT" sz="5400" dirty="0" smtClean="0">
                <a:solidFill>
                  <a:srgbClr val="FF0000"/>
                </a:solidFill>
              </a:rPr>
              <a:t>LA SICILIA</a:t>
            </a:r>
            <a:endParaRPr lang="it-IT" sz="5400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04831" y="1352062"/>
            <a:ext cx="6696744" cy="576064"/>
          </a:xfrm>
        </p:spPr>
        <p:txBody>
          <a:bodyPr>
            <a:norm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Regione a statuto speciale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9950" y="620688"/>
            <a:ext cx="115252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6859" y="2060848"/>
            <a:ext cx="6192688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63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37651" y="764704"/>
            <a:ext cx="24403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Pianure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27584" y="1988840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Piana di Catania</a:t>
            </a:r>
            <a:r>
              <a:rPr lang="it-IT" dirty="0"/>
              <a:t> - </a:t>
            </a:r>
            <a:r>
              <a:rPr lang="it-IT" i="1" dirty="0"/>
              <a:t>Catania</a:t>
            </a:r>
            <a:endParaRPr lang="it-IT" dirty="0"/>
          </a:p>
          <a:p>
            <a:r>
              <a:rPr lang="it-IT" b="1" dirty="0"/>
              <a:t>Conca d'Oro </a:t>
            </a:r>
            <a:r>
              <a:rPr lang="it-IT" i="1" dirty="0"/>
              <a:t>- Palermo</a:t>
            </a:r>
            <a:endParaRPr lang="it-IT" dirty="0"/>
          </a:p>
          <a:p>
            <a:r>
              <a:rPr lang="it-IT" b="1" dirty="0"/>
              <a:t>Piana di Gela </a:t>
            </a:r>
            <a:r>
              <a:rPr lang="it-IT" i="1" dirty="0"/>
              <a:t> - Gela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837651" y="4187420"/>
            <a:ext cx="66866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 </a:t>
            </a:r>
            <a:r>
              <a:rPr lang="it-IT" b="1" dirty="0"/>
              <a:t>Piana di Catania</a:t>
            </a:r>
            <a:r>
              <a:rPr lang="it-IT" dirty="0"/>
              <a:t> è la </a:t>
            </a:r>
            <a:r>
              <a:rPr lang="it-IT" dirty="0" smtClean="0"/>
              <a:t>pianura</a:t>
            </a:r>
            <a:r>
              <a:rPr lang="it-IT" dirty="0"/>
              <a:t> più estesa della Sicilia. Essa è molto </a:t>
            </a:r>
            <a:r>
              <a:rPr lang="it-IT" b="1" dirty="0"/>
              <a:t>fertile </a:t>
            </a:r>
            <a:r>
              <a:rPr lang="it-IT" dirty="0"/>
              <a:t>grazie alla presenza di sedimenti di materiale vulcanico.</a:t>
            </a:r>
          </a:p>
          <a:p>
            <a:r>
              <a:rPr lang="it-IT" dirty="0"/>
              <a:t> </a:t>
            </a:r>
          </a:p>
          <a:p>
            <a:r>
              <a:rPr lang="it-IT" dirty="0"/>
              <a:t>La </a:t>
            </a:r>
            <a:r>
              <a:rPr lang="it-IT" b="1" dirty="0"/>
              <a:t>Conca d'Oro</a:t>
            </a:r>
            <a:r>
              <a:rPr lang="it-IT" dirty="0"/>
              <a:t> deve il suo nome alla </a:t>
            </a:r>
            <a:r>
              <a:rPr lang="it-IT" b="1" dirty="0"/>
              <a:t>ricchezza della vegetazione</a:t>
            </a:r>
            <a:r>
              <a:rPr lang="it-IT" dirty="0"/>
              <a:t> sia spontanea che coltivata.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6744"/>
            <a:ext cx="5038920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37475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580275"/>
            <a:ext cx="3816424" cy="1828800"/>
          </a:xfrm>
        </p:spPr>
        <p:txBody>
          <a:bodyPr>
            <a:normAutofit fontScale="55000" lnSpcReduction="20000"/>
          </a:bodyPr>
          <a:lstStyle/>
          <a:p>
            <a:r>
              <a:rPr lang="it-IT" b="1" dirty="0"/>
              <a:t>Salso </a:t>
            </a:r>
            <a:r>
              <a:rPr lang="it-IT" dirty="0" smtClean="0"/>
              <a:t>-</a:t>
            </a:r>
            <a:r>
              <a:rPr lang="it-IT" dirty="0"/>
              <a:t> Mar di Sicilia</a:t>
            </a:r>
          </a:p>
          <a:p>
            <a:r>
              <a:rPr lang="it-IT" b="1" dirty="0" smtClean="0"/>
              <a:t>Alcantara</a:t>
            </a:r>
            <a:r>
              <a:rPr lang="it-IT" dirty="0"/>
              <a:t> - Mar Ionio</a:t>
            </a:r>
          </a:p>
          <a:p>
            <a:r>
              <a:rPr lang="it-IT" b="1" dirty="0" err="1"/>
              <a:t>Simeto</a:t>
            </a:r>
            <a:r>
              <a:rPr lang="it-IT" b="1" dirty="0"/>
              <a:t> - </a:t>
            </a:r>
            <a:r>
              <a:rPr lang="it-IT" dirty="0"/>
              <a:t> Mar Ionio</a:t>
            </a:r>
          </a:p>
          <a:p>
            <a:r>
              <a:rPr lang="it-IT" b="1" dirty="0" smtClean="0"/>
              <a:t>Belice</a:t>
            </a:r>
            <a:r>
              <a:rPr lang="it-IT" b="1" dirty="0"/>
              <a:t> </a:t>
            </a:r>
            <a:r>
              <a:rPr lang="it-IT" dirty="0"/>
              <a:t>- Mar di Sicilia</a:t>
            </a:r>
          </a:p>
          <a:p>
            <a:r>
              <a:rPr lang="it-IT" b="1" dirty="0" smtClean="0"/>
              <a:t>Platani</a:t>
            </a:r>
            <a:r>
              <a:rPr lang="it-IT" dirty="0"/>
              <a:t> - Mar di Sicilia</a:t>
            </a:r>
          </a:p>
          <a:p>
            <a:r>
              <a:rPr lang="it-IT" b="1" dirty="0"/>
              <a:t>Torto</a:t>
            </a:r>
            <a:r>
              <a:rPr lang="it-IT" dirty="0"/>
              <a:t> - Mar Tirreno</a:t>
            </a:r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323528" y="289802"/>
            <a:ext cx="29744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Fiumi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3429000"/>
            <a:ext cx="37444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La maggior parte dei </a:t>
            </a:r>
            <a:r>
              <a:rPr lang="it-IT" dirty="0" smtClean="0"/>
              <a:t>fiumi</a:t>
            </a:r>
            <a:r>
              <a:rPr lang="it-IT" dirty="0"/>
              <a:t> </a:t>
            </a:r>
            <a:r>
              <a:rPr lang="it-IT" dirty="0" smtClean="0"/>
              <a:t>siciliani </a:t>
            </a:r>
            <a:r>
              <a:rPr lang="it-IT" dirty="0"/>
              <a:t>ha un </a:t>
            </a:r>
            <a:r>
              <a:rPr lang="it-IT" b="1" dirty="0"/>
              <a:t>corso breve</a:t>
            </a:r>
            <a:r>
              <a:rPr lang="it-IT" dirty="0"/>
              <a:t> e </a:t>
            </a:r>
            <a:r>
              <a:rPr lang="it-IT" dirty="0" smtClean="0"/>
              <a:t>un </a:t>
            </a:r>
            <a:r>
              <a:rPr lang="it-IT" b="1" dirty="0" smtClean="0"/>
              <a:t>carattere </a:t>
            </a:r>
            <a:r>
              <a:rPr lang="it-IT" b="1" dirty="0"/>
              <a:t>torrentizio</a:t>
            </a:r>
            <a:r>
              <a:rPr lang="it-IT" dirty="0"/>
              <a:t>. </a:t>
            </a:r>
            <a:endParaRPr lang="it-IT" dirty="0" smtClean="0"/>
          </a:p>
          <a:p>
            <a:pPr algn="just"/>
            <a:r>
              <a:rPr lang="it-IT" dirty="0" smtClean="0"/>
              <a:t>Essi </a:t>
            </a:r>
            <a:r>
              <a:rPr lang="it-IT" dirty="0"/>
              <a:t>prendono il nome di </a:t>
            </a:r>
            <a:r>
              <a:rPr lang="it-IT" b="1" dirty="0"/>
              <a:t>fiumare</a:t>
            </a:r>
            <a:r>
              <a:rPr lang="it-IT" dirty="0" smtClean="0"/>
              <a:t>.</a:t>
            </a:r>
            <a:r>
              <a:rPr lang="it-IT" dirty="0"/>
              <a:t> </a:t>
            </a:r>
          </a:p>
          <a:p>
            <a:pPr algn="just"/>
            <a:r>
              <a:rPr lang="it-IT" dirty="0"/>
              <a:t>Un regime</a:t>
            </a:r>
            <a:r>
              <a:rPr lang="it-IT" b="1" dirty="0"/>
              <a:t> </a:t>
            </a:r>
            <a:r>
              <a:rPr lang="it-IT" dirty="0"/>
              <a:t>piuttosto</a:t>
            </a:r>
            <a:r>
              <a:rPr lang="it-IT" b="1" dirty="0"/>
              <a:t> </a:t>
            </a:r>
            <a:r>
              <a:rPr lang="it-IT" dirty="0"/>
              <a:t>regolare hanno </a:t>
            </a:r>
            <a:r>
              <a:rPr lang="it-IT" dirty="0" smtClean="0"/>
              <a:t>l'</a:t>
            </a:r>
            <a:r>
              <a:rPr lang="it-IT" b="1" dirty="0" smtClean="0"/>
              <a:t>Alcantara</a:t>
            </a:r>
            <a:r>
              <a:rPr lang="it-IT" dirty="0"/>
              <a:t>, il </a:t>
            </a:r>
            <a:r>
              <a:rPr lang="it-IT" b="1" dirty="0" err="1"/>
              <a:t>Simeto</a:t>
            </a:r>
            <a:r>
              <a:rPr lang="it-IT" dirty="0"/>
              <a:t>, </a:t>
            </a:r>
            <a:r>
              <a:rPr lang="it-IT" dirty="0" smtClean="0"/>
              <a:t>il </a:t>
            </a:r>
            <a:r>
              <a:rPr lang="it-IT" b="1" dirty="0" smtClean="0"/>
              <a:t>Belice</a:t>
            </a:r>
            <a:r>
              <a:rPr lang="it-IT" dirty="0"/>
              <a:t> e il </a:t>
            </a:r>
            <a:r>
              <a:rPr lang="it-IT" b="1" dirty="0"/>
              <a:t>Salso</a:t>
            </a:r>
            <a:r>
              <a:rPr lang="it-IT" dirty="0" smtClean="0"/>
              <a:t>.</a:t>
            </a:r>
            <a:r>
              <a:rPr lang="it-IT" dirty="0"/>
              <a:t> </a:t>
            </a:r>
          </a:p>
          <a:p>
            <a:pPr algn="just"/>
            <a:r>
              <a:rPr lang="it-IT" dirty="0"/>
              <a:t>Il </a:t>
            </a:r>
            <a:r>
              <a:rPr lang="it-IT" b="1" dirty="0"/>
              <a:t>Salso </a:t>
            </a:r>
            <a:r>
              <a:rPr lang="it-IT" dirty="0"/>
              <a:t>è il fiume più lungo della regione. Esso nasce </a:t>
            </a:r>
            <a:r>
              <a:rPr lang="it-IT" dirty="0" smtClean="0"/>
              <a:t>dalle </a:t>
            </a:r>
            <a:r>
              <a:rPr lang="it-IT" b="1" dirty="0" smtClean="0"/>
              <a:t>Madonie</a:t>
            </a:r>
            <a:r>
              <a:rPr lang="it-IT" dirty="0"/>
              <a:t>, attraversa tutta l'isola e sfocia nel </a:t>
            </a:r>
            <a:r>
              <a:rPr lang="it-IT" b="1" dirty="0"/>
              <a:t>Mar di Sicilia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5652120" y="289802"/>
            <a:ext cx="1721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Laghi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148064" y="1522733"/>
            <a:ext cx="2451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Lago di Pergusa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Lago di </a:t>
            </a:r>
            <a:r>
              <a:rPr lang="it-IT" b="1" dirty="0" err="1"/>
              <a:t>Guadalami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148064" y="3429000"/>
            <a:ext cx="3871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Il </a:t>
            </a:r>
            <a:r>
              <a:rPr lang="it-IT" b="1" dirty="0"/>
              <a:t>Lago di Pergusa</a:t>
            </a:r>
            <a:r>
              <a:rPr lang="it-IT" dirty="0"/>
              <a:t> si trova vicino ad </a:t>
            </a:r>
            <a:r>
              <a:rPr lang="it-IT" b="1" dirty="0"/>
              <a:t>Enna</a:t>
            </a:r>
            <a:r>
              <a:rPr lang="it-IT" dirty="0"/>
              <a:t>.</a:t>
            </a:r>
          </a:p>
          <a:p>
            <a:r>
              <a:rPr lang="it-IT" dirty="0"/>
              <a:t> </a:t>
            </a:r>
          </a:p>
          <a:p>
            <a:r>
              <a:rPr lang="it-IT" dirty="0"/>
              <a:t>Il </a:t>
            </a:r>
            <a:r>
              <a:rPr lang="it-IT" b="1" dirty="0"/>
              <a:t>Lago di </a:t>
            </a:r>
            <a:r>
              <a:rPr lang="it-IT" b="1" dirty="0" err="1"/>
              <a:t>Guadalami</a:t>
            </a:r>
            <a:r>
              <a:rPr lang="it-IT" b="1" dirty="0"/>
              <a:t> </a:t>
            </a:r>
            <a:r>
              <a:rPr lang="it-IT" dirty="0"/>
              <a:t>è un lago artificiale </a:t>
            </a:r>
            <a:r>
              <a:rPr lang="it-IT" dirty="0" smtClean="0"/>
              <a:t> formato </a:t>
            </a:r>
            <a:r>
              <a:rPr lang="it-IT" dirty="0"/>
              <a:t>dal </a:t>
            </a:r>
            <a:r>
              <a:rPr lang="it-IT" b="1" dirty="0"/>
              <a:t>fiume </a:t>
            </a:r>
            <a:r>
              <a:rPr lang="it-IT" b="1" dirty="0" smtClean="0"/>
              <a:t>Belice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3862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4212506" cy="280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79512" y="109086"/>
            <a:ext cx="3261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ole del fiume Alcantara</a:t>
            </a: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11129"/>
            <a:ext cx="4104456" cy="278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5436096" y="188640"/>
            <a:ext cx="1896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Fiume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Simeto</a:t>
            </a: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21088"/>
            <a:ext cx="7056784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3131839" y="3686153"/>
            <a:ext cx="2119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Lago di Pergusa</a:t>
            </a: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5638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55986"/>
            <a:ext cx="4114800" cy="4525963"/>
          </a:xfrm>
        </p:spPr>
        <p:txBody>
          <a:bodyPr>
            <a:normAutofit fontScale="92500" lnSpcReduction="20000"/>
          </a:bodyPr>
          <a:lstStyle/>
          <a:p>
            <a:endParaRPr lang="it-IT" dirty="0"/>
          </a:p>
          <a:p>
            <a:r>
              <a:rPr lang="it-IT" sz="2900" dirty="0" smtClean="0"/>
              <a:t>In </a:t>
            </a:r>
            <a:r>
              <a:rPr lang="it-IT" sz="2900" dirty="0"/>
              <a:t>Sicilia si trovano diversi arcipelaghi tra cui: le isole </a:t>
            </a:r>
            <a:r>
              <a:rPr lang="it-IT" sz="2900" dirty="0">
                <a:solidFill>
                  <a:srgbClr val="FF0000"/>
                </a:solidFill>
              </a:rPr>
              <a:t>Eolie</a:t>
            </a:r>
            <a:r>
              <a:rPr lang="it-IT" sz="2900" dirty="0"/>
              <a:t> o </a:t>
            </a:r>
            <a:r>
              <a:rPr lang="it-IT" sz="2900" dirty="0">
                <a:solidFill>
                  <a:srgbClr val="FF0000"/>
                </a:solidFill>
              </a:rPr>
              <a:t>Lipari</a:t>
            </a:r>
            <a:r>
              <a:rPr lang="it-IT" sz="2900" dirty="0"/>
              <a:t>, le isole </a:t>
            </a:r>
            <a:r>
              <a:rPr lang="it-IT" sz="2900" dirty="0">
                <a:solidFill>
                  <a:srgbClr val="FF0000"/>
                </a:solidFill>
              </a:rPr>
              <a:t>Egadi</a:t>
            </a:r>
            <a:r>
              <a:rPr lang="it-IT" sz="2900" dirty="0"/>
              <a:t>, le </a:t>
            </a:r>
            <a:r>
              <a:rPr lang="it-IT" sz="2900" dirty="0">
                <a:solidFill>
                  <a:srgbClr val="FF0000"/>
                </a:solidFill>
              </a:rPr>
              <a:t>Pelagie</a:t>
            </a:r>
            <a:r>
              <a:rPr lang="it-IT" sz="2900" dirty="0"/>
              <a:t> e </a:t>
            </a:r>
            <a:r>
              <a:rPr lang="it-IT" sz="2900" dirty="0">
                <a:solidFill>
                  <a:srgbClr val="FF0000"/>
                </a:solidFill>
              </a:rPr>
              <a:t>Pantelleria</a:t>
            </a:r>
            <a:r>
              <a:rPr lang="it-IT" sz="2900" dirty="0"/>
              <a:t>. </a:t>
            </a:r>
          </a:p>
          <a:p>
            <a:r>
              <a:rPr lang="it-IT" sz="2900" dirty="0" smtClean="0"/>
              <a:t>Le </a:t>
            </a:r>
            <a:r>
              <a:rPr lang="it-IT" sz="2900" dirty="0"/>
              <a:t>isole </a:t>
            </a:r>
            <a:r>
              <a:rPr lang="it-IT" sz="2900" dirty="0">
                <a:solidFill>
                  <a:srgbClr val="FF0000"/>
                </a:solidFill>
              </a:rPr>
              <a:t>Eolie</a:t>
            </a:r>
            <a:r>
              <a:rPr lang="it-IT" sz="2900" dirty="0"/>
              <a:t> sono considerate Patrimonio dell’Umanità </a:t>
            </a:r>
            <a:r>
              <a:rPr lang="it-IT" sz="2900" dirty="0" smtClean="0"/>
              <a:t>dall’Unesco</a:t>
            </a:r>
            <a:r>
              <a:rPr lang="it-IT" sz="2900" dirty="0"/>
              <a:t>. </a:t>
            </a:r>
          </a:p>
          <a:p>
            <a:r>
              <a:rPr lang="it-IT" sz="2900" dirty="0" smtClean="0"/>
              <a:t>Nell’isola </a:t>
            </a:r>
            <a:r>
              <a:rPr lang="it-IT" sz="2900" dirty="0">
                <a:solidFill>
                  <a:srgbClr val="FF0000"/>
                </a:solidFill>
              </a:rPr>
              <a:t>Ustica</a:t>
            </a:r>
            <a:r>
              <a:rPr lang="it-IT" sz="2900" dirty="0"/>
              <a:t> si trova la prima riserva marina d’Italia. </a:t>
            </a:r>
          </a:p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275856" y="332656"/>
            <a:ext cx="2383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 Isole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248472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82094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/>
              <a:t>Il clima in Sicilia è mediterraneo.</a:t>
            </a:r>
          </a:p>
          <a:p>
            <a:r>
              <a:rPr lang="it-IT" dirty="0"/>
              <a:t>Costa settentrionale e orientale: molto </a:t>
            </a:r>
            <a:r>
              <a:rPr lang="it-IT" dirty="0" smtClean="0"/>
              <a:t>mite</a:t>
            </a:r>
            <a:r>
              <a:rPr lang="it-IT" dirty="0"/>
              <a:t> in inverno - caldo in estate</a:t>
            </a:r>
          </a:p>
          <a:p>
            <a:r>
              <a:rPr lang="it-IT" dirty="0"/>
              <a:t>Costa meridionale e </a:t>
            </a:r>
            <a:r>
              <a:rPr lang="it-IT" dirty="0" smtClean="0"/>
              <a:t>interno dell'isola</a:t>
            </a:r>
            <a:r>
              <a:rPr lang="it-IT" dirty="0"/>
              <a:t>: estati molto calde e </a:t>
            </a:r>
            <a:r>
              <a:rPr lang="it-IT" dirty="0" smtClean="0"/>
              <a:t>torride.</a:t>
            </a:r>
            <a:endParaRPr lang="it-IT" dirty="0"/>
          </a:p>
          <a:p>
            <a:r>
              <a:rPr lang="it-IT" dirty="0" smtClean="0"/>
              <a:t>Piogge scarse.</a:t>
            </a:r>
            <a:endParaRPr lang="it-IT" dirty="0"/>
          </a:p>
          <a:p>
            <a:r>
              <a:rPr lang="it-IT" dirty="0"/>
              <a:t>Precipitazioni nevose </a:t>
            </a:r>
            <a:r>
              <a:rPr lang="it-IT" dirty="0" smtClean="0"/>
              <a:t>rare.</a:t>
            </a:r>
            <a:endParaRPr lang="it-IT" dirty="0"/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3471503" y="404664"/>
            <a:ext cx="2281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 clima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3670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701" y="1484784"/>
            <a:ext cx="4114803" cy="4525963"/>
          </a:xfrm>
        </p:spPr>
        <p:txBody>
          <a:bodyPr>
            <a:normAutofit fontScale="85000" lnSpcReduction="10000"/>
          </a:bodyPr>
          <a:lstStyle/>
          <a:p>
            <a:endParaRPr lang="it-IT" dirty="0"/>
          </a:p>
          <a:p>
            <a:r>
              <a:rPr lang="it-IT" dirty="0"/>
              <a:t>Viaggiando per la Sicilia si troveranno diversi resti di città della magna Grecia o in templi, in particolare nella valle dei templi, a Segesta e a Selinunte. </a:t>
            </a:r>
          </a:p>
          <a:p>
            <a:r>
              <a:rPr lang="it-IT" dirty="0"/>
              <a:t>Si troveranno anche ville romane, architetture normanne o costruzioni di origine araba </a:t>
            </a:r>
          </a:p>
        </p:txBody>
      </p:sp>
      <p:sp>
        <p:nvSpPr>
          <p:cNvPr id="2" name="Rettangolo 1"/>
          <p:cNvSpPr/>
          <p:nvPr/>
        </p:nvSpPr>
        <p:spPr>
          <a:xfrm>
            <a:off x="2029641" y="332656"/>
            <a:ext cx="5084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 antiche civiltà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403244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906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In Sicilia non ci sono parchi nazionali, ma solamente parchi regionali.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I </a:t>
            </a:r>
            <a:r>
              <a:rPr lang="it-IT" dirty="0"/>
              <a:t>più estesi sono:</a:t>
            </a:r>
          </a:p>
          <a:p>
            <a:r>
              <a:rPr lang="it-IT" dirty="0"/>
              <a:t>Parco regionale </a:t>
            </a:r>
            <a:r>
              <a:rPr lang="it-IT" dirty="0" err="1"/>
              <a:t>Nebrodi</a:t>
            </a:r>
            <a:endParaRPr lang="it-IT" dirty="0"/>
          </a:p>
          <a:p>
            <a:r>
              <a:rPr lang="it-IT" dirty="0"/>
              <a:t>Parco regionale dell'Etna</a:t>
            </a:r>
          </a:p>
          <a:p>
            <a:r>
              <a:rPr lang="it-IT" dirty="0"/>
              <a:t>Parco regionale delle </a:t>
            </a:r>
            <a:r>
              <a:rPr lang="it-IT" dirty="0" err="1"/>
              <a:t>Madonìe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46671" y="338265"/>
            <a:ext cx="8128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Parchi Nazionali e regionali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6443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247" y="1100160"/>
            <a:ext cx="4824536" cy="330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4479631" y="18864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292604" y="186997"/>
            <a:ext cx="6558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Vie di comunicazione 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885385" y="1111970"/>
            <a:ext cx="28803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I porti della Sicilia sono:</a:t>
            </a:r>
          </a:p>
          <a:p>
            <a:r>
              <a:rPr lang="it-IT" sz="2000" dirty="0" smtClean="0"/>
              <a:t>Palermo</a:t>
            </a:r>
            <a:endParaRPr lang="it-IT" sz="2000" dirty="0"/>
          </a:p>
          <a:p>
            <a:r>
              <a:rPr lang="it-IT" sz="2000" dirty="0"/>
              <a:t>Messina</a:t>
            </a:r>
          </a:p>
          <a:p>
            <a:r>
              <a:rPr lang="it-IT" sz="2000" dirty="0"/>
              <a:t>Catania</a:t>
            </a:r>
          </a:p>
          <a:p>
            <a:r>
              <a:rPr lang="it-IT" sz="2000" dirty="0"/>
              <a:t>Augusta</a:t>
            </a:r>
          </a:p>
          <a:p>
            <a:r>
              <a:rPr lang="it-IT" sz="2000" dirty="0"/>
              <a:t>Siracusa</a:t>
            </a:r>
          </a:p>
          <a:p>
            <a:r>
              <a:rPr lang="it-IT" sz="2000" dirty="0"/>
              <a:t>Marina di Ragusa</a:t>
            </a:r>
          </a:p>
          <a:p>
            <a:r>
              <a:rPr lang="it-IT" sz="2000" dirty="0"/>
              <a:t>Gela</a:t>
            </a:r>
          </a:p>
          <a:p>
            <a:r>
              <a:rPr lang="it-IT" sz="2000" dirty="0"/>
              <a:t>Licata</a:t>
            </a:r>
          </a:p>
          <a:p>
            <a:r>
              <a:rPr lang="it-IT" sz="2000" dirty="0"/>
              <a:t>Trapani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25271" y="4403519"/>
            <a:ext cx="84934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700" b="1" dirty="0"/>
              <a:t>GLI AEROPORTI SICILIANI.</a:t>
            </a:r>
            <a:r>
              <a:rPr lang="it-IT" sz="1700" dirty="0"/>
              <a:t> In Sicilia sono attualmente attivi sei aeroporti aperti al traffico aereo civile. Due di questi, </a:t>
            </a:r>
            <a:r>
              <a:rPr lang="it-IT" sz="1700" b="1" dirty="0"/>
              <a:t>Catania</a:t>
            </a:r>
            <a:r>
              <a:rPr lang="it-IT" sz="1700" dirty="0"/>
              <a:t> </a:t>
            </a:r>
            <a:r>
              <a:rPr lang="it-IT" sz="1700" dirty="0" smtClean="0"/>
              <a:t>e </a:t>
            </a:r>
            <a:r>
              <a:rPr lang="it-IT" sz="1700" b="1" dirty="0" smtClean="0"/>
              <a:t>Palermo</a:t>
            </a:r>
            <a:r>
              <a:rPr lang="it-IT" sz="1700" dirty="0"/>
              <a:t>, sono importanti scali internazionali. Gli altri quattro sono lo scalo di </a:t>
            </a:r>
            <a:r>
              <a:rPr lang="it-IT" sz="1700" b="1" dirty="0"/>
              <a:t>Trapani</a:t>
            </a:r>
            <a:r>
              <a:rPr lang="it-IT" sz="1700" dirty="0"/>
              <a:t>, che, pur avendo vocazione soprattutto nazionale, non manca di importanti collegamenti internazionali; l'aeroporto </a:t>
            </a:r>
            <a:r>
              <a:rPr lang="it-IT" sz="1700" dirty="0" smtClean="0"/>
              <a:t>di </a:t>
            </a:r>
            <a:r>
              <a:rPr lang="it-IT" sz="1700" b="1" dirty="0" smtClean="0"/>
              <a:t>Pantelleria</a:t>
            </a:r>
            <a:r>
              <a:rPr lang="it-IT" sz="1700" dirty="0"/>
              <a:t>, finalizzato a garantire collegamenti rapidi tra l'isola di Pantelleria e l'isola madre; l'aeroporto di </a:t>
            </a:r>
            <a:r>
              <a:rPr lang="it-IT" sz="1700" b="1" dirty="0"/>
              <a:t>Lampedusa</a:t>
            </a:r>
            <a:r>
              <a:rPr lang="it-IT" sz="1700" dirty="0"/>
              <a:t>, anche esso soprattutto rivolto al collegamento aereo con la Sicilia, ma anche con alcuni altri aeroporti italiani. Ultimo in ordine di apertura al traffico è l'aeroporto di </a:t>
            </a:r>
            <a:r>
              <a:rPr lang="it-IT" sz="1700" b="1" dirty="0"/>
              <a:t>Comiso</a:t>
            </a:r>
            <a:r>
              <a:rPr lang="it-IT" sz="1700" dirty="0"/>
              <a:t>, che costituisce (in sinergia con quello di Catania) la seconda gamba del sistema aeroportuale della Sicilia orientale.</a:t>
            </a:r>
          </a:p>
        </p:txBody>
      </p:sp>
    </p:spTree>
    <p:extLst>
      <p:ext uri="{BB962C8B-B14F-4D97-AF65-F5344CB8AC3E}">
        <p14:creationId xmlns:p14="http://schemas.microsoft.com/office/powerpoint/2010/main" xmlns="" val="125856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582341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L</a:t>
            </a:r>
            <a:r>
              <a:rPr lang="it-IT" dirty="0" smtClean="0"/>
              <a:t>a Cucina Siciliana è </a:t>
            </a:r>
            <a:r>
              <a:rPr lang="it-IT" dirty="0"/>
              <a:t>ritenuta la più ricca di specialità e la più scenografica </a:t>
            </a:r>
            <a:r>
              <a:rPr lang="it-IT" dirty="0" smtClean="0"/>
              <a:t>d'Italia. Alcuni </a:t>
            </a:r>
            <a:r>
              <a:rPr lang="it-IT" dirty="0"/>
              <a:t>dei cibi più noti, diffusi non solo a livello regionale ma addirittura mondiale, sono la </a:t>
            </a:r>
            <a:r>
              <a:rPr lang="it-IT" b="1" u="sng" dirty="0" smtClean="0"/>
              <a:t>Cassata Siciliana</a:t>
            </a:r>
            <a:r>
              <a:rPr lang="it-IT" dirty="0"/>
              <a:t>, il </a:t>
            </a:r>
            <a:r>
              <a:rPr lang="it-IT" b="1" u="sng" dirty="0" smtClean="0"/>
              <a:t>Cannolo Siciliano</a:t>
            </a:r>
            <a:r>
              <a:rPr lang="it-IT" dirty="0"/>
              <a:t>, la </a:t>
            </a:r>
            <a:r>
              <a:rPr lang="it-IT" b="1" u="sng" dirty="0" smtClean="0"/>
              <a:t>Granita </a:t>
            </a:r>
            <a:r>
              <a:rPr lang="it-IT" dirty="0"/>
              <a:t>e </a:t>
            </a:r>
            <a:r>
              <a:rPr lang="it-IT" b="1" u="sng" dirty="0"/>
              <a:t>gli </a:t>
            </a:r>
            <a:r>
              <a:rPr lang="it-IT" b="1" u="sng" dirty="0" smtClean="0"/>
              <a:t>Arancini </a:t>
            </a:r>
            <a:r>
              <a:rPr lang="it-IT" dirty="0" smtClean="0"/>
              <a:t>(Arancine). </a:t>
            </a:r>
          </a:p>
          <a:p>
            <a:pPr algn="just"/>
            <a:r>
              <a:rPr lang="it-IT" dirty="0" smtClean="0"/>
              <a:t>Il </a:t>
            </a:r>
            <a:r>
              <a:rPr lang="it-IT" dirty="0"/>
              <a:t>terreno fertile produce arance e limoni in grande quantità. </a:t>
            </a:r>
            <a:endParaRPr lang="it-IT" dirty="0" smtClean="0"/>
          </a:p>
          <a:p>
            <a:pPr algn="just"/>
            <a:r>
              <a:rPr lang="it-IT" b="1" u="sng" dirty="0" smtClean="0"/>
              <a:t>Mandorle</a:t>
            </a:r>
            <a:r>
              <a:rPr lang="it-IT" dirty="0"/>
              <a:t>, </a:t>
            </a:r>
            <a:r>
              <a:rPr lang="it-IT" b="1" u="sng" dirty="0" smtClean="0"/>
              <a:t>Ficodindia</a:t>
            </a:r>
            <a:r>
              <a:rPr lang="it-IT" dirty="0"/>
              <a:t>, </a:t>
            </a:r>
            <a:r>
              <a:rPr lang="it-IT" b="1" u="sng" dirty="0"/>
              <a:t>P</a:t>
            </a:r>
            <a:r>
              <a:rPr lang="it-IT" b="1" u="sng" dirty="0" smtClean="0"/>
              <a:t>istacchio</a:t>
            </a:r>
            <a:r>
              <a:rPr lang="it-IT" dirty="0" smtClean="0"/>
              <a:t> </a:t>
            </a:r>
            <a:r>
              <a:rPr lang="it-IT" dirty="0"/>
              <a:t>e </a:t>
            </a:r>
            <a:r>
              <a:rPr lang="it-IT" b="1" u="sng" dirty="0" smtClean="0"/>
              <a:t>Olive</a:t>
            </a:r>
            <a:r>
              <a:rPr lang="it-IT" dirty="0" smtClean="0"/>
              <a:t> </a:t>
            </a:r>
            <a:r>
              <a:rPr lang="it-IT" dirty="0"/>
              <a:t>sono altri simboli culinari nei quali l'isola eccelle.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36667"/>
            <a:ext cx="2330574" cy="200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2558" y="4389365"/>
            <a:ext cx="2503538" cy="200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395536" y="332656"/>
            <a:ext cx="3353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Piatti tipici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0532" y="332655"/>
            <a:ext cx="2881867" cy="1249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36667"/>
            <a:ext cx="3164976" cy="210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510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504" y="1412776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Il folklore siciliano è suggestivo, fantastico e ricco. </a:t>
            </a:r>
            <a:r>
              <a:rPr lang="it-IT" dirty="0" smtClean="0"/>
              <a:t>Pensiamo al </a:t>
            </a:r>
            <a:r>
              <a:rPr lang="it-IT" dirty="0"/>
              <a:t>carretto siciliano, ai paladini francesi, al “</a:t>
            </a:r>
            <a:r>
              <a:rPr lang="it-IT" dirty="0" err="1"/>
              <a:t>ciaramiddaru</a:t>
            </a:r>
            <a:r>
              <a:rPr lang="it-IT" dirty="0"/>
              <a:t>” </a:t>
            </a:r>
            <a:r>
              <a:rPr lang="it-IT" dirty="0" smtClean="0"/>
              <a:t>che gonfia </a:t>
            </a:r>
            <a:r>
              <a:rPr lang="it-IT" dirty="0"/>
              <a:t>la zampogna durante le novene natalizie, al “marranzano” </a:t>
            </a:r>
            <a:r>
              <a:rPr lang="it-IT" dirty="0" smtClean="0"/>
              <a:t>lo scacciapensieri </a:t>
            </a:r>
            <a:r>
              <a:rPr lang="it-IT" dirty="0"/>
              <a:t>con il suo strano suono, ai vivaci colori dei costumi</a:t>
            </a:r>
          </a:p>
          <a:p>
            <a:pPr algn="just"/>
            <a:r>
              <a:rPr lang="it-IT" dirty="0"/>
              <a:t>tradizionali e ai canti, alle leggende, ai racconti e ai proverbi. </a:t>
            </a:r>
            <a:r>
              <a:rPr lang="it-IT" dirty="0" smtClean="0"/>
              <a:t>Ma anche </a:t>
            </a:r>
            <a:r>
              <a:rPr lang="it-IT" dirty="0"/>
              <a:t>ai piatti tipici preparati in occasione degli eventi </a:t>
            </a:r>
            <a:r>
              <a:rPr lang="it-IT" dirty="0" smtClean="0"/>
              <a:t>speciali religiosi</a:t>
            </a:r>
            <a:r>
              <a:rPr lang="it-IT" dirty="0"/>
              <a:t>, alle feste barocche dei santi protettori e a quelle profane</a:t>
            </a:r>
          </a:p>
          <a:p>
            <a:pPr algn="just"/>
            <a:r>
              <a:rPr lang="it-IT" dirty="0"/>
              <a:t>dei paesi con balli, musica, fuochi artificiali e </a:t>
            </a:r>
            <a:r>
              <a:rPr lang="it-IT" dirty="0" smtClean="0"/>
              <a:t>decorazioni luminose</a:t>
            </a:r>
            <a:r>
              <a:rPr lang="it-IT" dirty="0"/>
              <a:t>. Tra queste, e sono solo alcune, la </a:t>
            </a:r>
            <a:r>
              <a:rPr lang="it-IT" dirty="0" err="1"/>
              <a:t>Cravaccata</a:t>
            </a:r>
            <a:r>
              <a:rPr lang="it-IT" dirty="0"/>
              <a:t> di Geraci, </a:t>
            </a:r>
            <a:r>
              <a:rPr lang="it-IT" dirty="0" smtClean="0"/>
              <a:t>il Festino </a:t>
            </a:r>
            <a:r>
              <a:rPr lang="it-IT" dirty="0"/>
              <a:t>dedicato a Santa Rosalia a Palermo, la festa</a:t>
            </a:r>
          </a:p>
          <a:p>
            <a:pPr algn="just"/>
            <a:r>
              <a:rPr lang="it-IT" dirty="0"/>
              <a:t>dell’Annunziata a Trapani, la festa di Santa Lucia a Siracusa, la festa di Sant’Agata a Catania, la festa </a:t>
            </a:r>
            <a:r>
              <a:rPr lang="it-IT" dirty="0" smtClean="0"/>
              <a:t>dei giudei </a:t>
            </a:r>
            <a:r>
              <a:rPr lang="it-IT" dirty="0"/>
              <a:t>a San Fratello e della Cordella a Petralia Sottana, il Carnevale di Acireale, il Ballo dei diavoli a </a:t>
            </a:r>
            <a:r>
              <a:rPr lang="it-IT" dirty="0" smtClean="0"/>
              <a:t>Prizzi, la </a:t>
            </a:r>
            <a:r>
              <a:rPr lang="it-IT" dirty="0"/>
              <a:t>Festa di </a:t>
            </a:r>
            <a:r>
              <a:rPr lang="it-IT" dirty="0" smtClean="0"/>
              <a:t>San </a:t>
            </a:r>
            <a:r>
              <a:rPr lang="it-IT" dirty="0"/>
              <a:t>Vito a Mascalucia. </a:t>
            </a:r>
          </a:p>
        </p:txBody>
      </p:sp>
      <p:sp>
        <p:nvSpPr>
          <p:cNvPr id="3" name="Rettangolo 2"/>
          <p:cNvSpPr/>
          <p:nvPr/>
        </p:nvSpPr>
        <p:spPr>
          <a:xfrm>
            <a:off x="1282730" y="332656"/>
            <a:ext cx="6074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Folklore e Tradizioni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5890" y="4725143"/>
            <a:ext cx="2876550" cy="19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32373"/>
            <a:ext cx="3312368" cy="194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32373"/>
            <a:ext cx="1944216" cy="194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606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917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Realizzato da:</a:t>
            </a:r>
            <a:br>
              <a:rPr lang="it-IT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Riccardo Spampinato </a:t>
            </a:r>
            <a:br>
              <a:rPr lang="it-IT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Classe 1ᵃ </a:t>
            </a:r>
            <a:r>
              <a:rPr lang="it-IT" err="1" smtClean="0">
                <a:solidFill>
                  <a:schemeClr val="tx2">
                    <a:lumMod val="75000"/>
                  </a:schemeClr>
                </a:solidFill>
              </a:rPr>
              <a:t>Sez</a:t>
            </a:r>
            <a:r>
              <a:rPr lang="it-IT" smtClean="0">
                <a:solidFill>
                  <a:schemeClr val="tx2">
                    <a:lumMod val="75000"/>
                  </a:schemeClr>
                </a:solidFill>
              </a:rPr>
              <a:t>. A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it-IT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A.S. 2015/2016</a:t>
            </a:r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840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89383"/>
            <a:ext cx="8229600" cy="1143000"/>
          </a:xfrm>
        </p:spPr>
        <p:txBody>
          <a:bodyPr/>
          <a:lstStyle/>
          <a:p>
            <a:r>
              <a:rPr lang="it-IT" dirty="0" smtClean="0"/>
              <a:t>Carta d’identità</a:t>
            </a: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46296690"/>
              </p:ext>
            </p:extLst>
          </p:nvPr>
        </p:nvGraphicFramePr>
        <p:xfrm>
          <a:off x="467544" y="3068960"/>
          <a:ext cx="8229600" cy="3220720"/>
        </p:xfrm>
        <a:graphic>
          <a:graphicData uri="http://schemas.openxmlformats.org/drawingml/2006/table">
            <a:tbl>
              <a:tblPr firstRow="1" firstCol="1" lastCol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Superficie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25.832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 km²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Popolazione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.077. 487 ab.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Densità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196,56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 ab./km²</a:t>
                      </a:r>
                      <a:endParaRPr lang="it-IT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Capoluogo di regione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Palermo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Province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Catania, Siracusa, Ragusa, Trapani, Enna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,</a:t>
                      </a:r>
                    </a:p>
                    <a:p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Messina, Caltanissetta, Agrigento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24832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tx2"/>
                          </a:solidFill>
                        </a:rPr>
                        <a:t>Pil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 regionale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83.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956 milioni di euro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24832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tx2"/>
                          </a:solidFill>
                        </a:rPr>
                        <a:t>Pil</a:t>
                      </a:r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 pro capite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17.488 euro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24832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Lingue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 parlate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Italiano</a:t>
                      </a:r>
                      <a:r>
                        <a:rPr lang="it-IT" baseline="0" dirty="0" smtClean="0">
                          <a:solidFill>
                            <a:schemeClr val="tx2"/>
                          </a:solidFill>
                        </a:rPr>
                        <a:t> – Dialetto Siciliano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469836"/>
            <a:ext cx="1152525" cy="1296144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267744" y="1656243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latin typeface="+mj-lt"/>
              </a:rPr>
              <a:t>Il nome </a:t>
            </a:r>
            <a:r>
              <a:rPr lang="it-IT" b="1" dirty="0">
                <a:latin typeface="+mj-lt"/>
              </a:rPr>
              <a:t>Sicilia </a:t>
            </a:r>
            <a:r>
              <a:rPr lang="it-IT" dirty="0">
                <a:latin typeface="+mj-lt"/>
              </a:rPr>
              <a:t>deriva da </a:t>
            </a:r>
            <a:r>
              <a:rPr lang="it-IT" b="1" dirty="0">
                <a:latin typeface="+mj-lt"/>
              </a:rPr>
              <a:t>Siculi</a:t>
            </a:r>
            <a:r>
              <a:rPr lang="it-IT" dirty="0">
                <a:latin typeface="+mj-lt"/>
              </a:rPr>
              <a:t>, un antico popolo che viveva sull'isola prima delle colonizzazioni dei Fenici, dei Greci e dei Romani.</a:t>
            </a:r>
          </a:p>
        </p:txBody>
      </p:sp>
    </p:spTree>
    <p:extLst>
      <p:ext uri="{BB962C8B-B14F-4D97-AF65-F5344CB8AC3E}">
        <p14:creationId xmlns:p14="http://schemas.microsoft.com/office/powerpoint/2010/main" xmlns="" val="1365516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255527" y="476672"/>
            <a:ext cx="2268058" cy="923330"/>
          </a:xfrm>
          <a:prstGeom prst="rect">
            <a:avLst/>
          </a:prstGeom>
          <a:noFill/>
          <a:scene3d>
            <a:camera prst="perspectiveFront"/>
            <a:lightRig rig="soft" dir="tl">
              <a:rot lat="0" lon="0" rev="0"/>
            </a:lightRig>
          </a:scene3d>
          <a:sp3d>
            <a:bevelT/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Confini</a:t>
            </a:r>
            <a:endParaRPr lang="it-IT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571999" y="1772816"/>
            <a:ext cx="42484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/>
              <a:t>Nord con </a:t>
            </a:r>
            <a:r>
              <a:rPr lang="it-IT" sz="2400" dirty="0"/>
              <a:t>il Mar </a:t>
            </a:r>
            <a:r>
              <a:rPr lang="it-IT" sz="2400" dirty="0" smtClean="0"/>
              <a:t>Tirreno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/>
              <a:t>Sud con </a:t>
            </a:r>
            <a:r>
              <a:rPr lang="it-IT" sz="2400" dirty="0"/>
              <a:t>il Mar di Sicilia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 Est </a:t>
            </a:r>
            <a:r>
              <a:rPr lang="it-IT" sz="2400" dirty="0"/>
              <a:t>con il Mar Ionio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/>
              <a:t>Ovest </a:t>
            </a:r>
            <a:r>
              <a:rPr lang="it-IT" sz="2400" dirty="0"/>
              <a:t>con il Mar </a:t>
            </a:r>
            <a:r>
              <a:rPr lang="it-IT" sz="2400" dirty="0" smtClean="0"/>
              <a:t>di Sicilia</a:t>
            </a:r>
            <a:endParaRPr lang="it-IT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156106" cy="3395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17764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00200"/>
            <a:ext cx="4104456" cy="4525963"/>
          </a:xfrm>
        </p:spPr>
        <p:txBody>
          <a:bodyPr>
            <a:normAutofit/>
          </a:bodyPr>
          <a:lstStyle/>
          <a:p>
            <a:r>
              <a:rPr lang="it-IT" dirty="0" smtClean="0"/>
              <a:t>Il capoluogo di regione è </a:t>
            </a:r>
            <a:r>
              <a:rPr lang="it-IT" u="sng" dirty="0" smtClean="0"/>
              <a:t>Palermo</a:t>
            </a:r>
            <a:r>
              <a:rPr lang="it-IT" dirty="0" smtClean="0"/>
              <a:t>.</a:t>
            </a:r>
          </a:p>
          <a:p>
            <a:pPr marL="361950" indent="-361950" algn="just"/>
            <a:r>
              <a:rPr lang="it-IT" dirty="0" smtClean="0"/>
              <a:t>Le province sono 9: Catania, Agrigento, </a:t>
            </a:r>
          </a:p>
          <a:p>
            <a:pPr marL="361950" indent="0" algn="just">
              <a:buNone/>
            </a:pPr>
            <a:r>
              <a:rPr lang="it-IT" dirty="0" smtClean="0"/>
              <a:t>Enna, Caltanissetta, </a:t>
            </a:r>
          </a:p>
          <a:p>
            <a:pPr marL="361950" indent="0">
              <a:buNone/>
            </a:pPr>
            <a:r>
              <a:rPr lang="it-IT" dirty="0" smtClean="0"/>
              <a:t>Messina, Ragusa, </a:t>
            </a:r>
          </a:p>
          <a:p>
            <a:pPr marL="361950" indent="0">
              <a:buNone/>
            </a:pPr>
            <a:r>
              <a:rPr lang="it-IT" dirty="0" smtClean="0"/>
              <a:t>Siracusa e  Trapani.</a:t>
            </a:r>
          </a:p>
        </p:txBody>
      </p:sp>
      <p:sp>
        <p:nvSpPr>
          <p:cNvPr id="5" name="Rettangolo 4"/>
          <p:cNvSpPr/>
          <p:nvPr/>
        </p:nvSpPr>
        <p:spPr>
          <a:xfrm>
            <a:off x="1259632" y="509531"/>
            <a:ext cx="6521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Capoluogo e province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2204864"/>
            <a:ext cx="4752528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725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Distribuzione dei rilievi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83112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55706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Occupati nei tre settori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59579601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21188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780897" y="332656"/>
            <a:ext cx="3042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Economia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87156107"/>
              </p:ext>
            </p:extLst>
          </p:nvPr>
        </p:nvGraphicFramePr>
        <p:xfrm>
          <a:off x="457200" y="1327864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2743200"/>
                <a:gridCol w="2743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Settore primario</a:t>
                      </a:r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Settore secondario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Settore terziario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Agricoltura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Allevamento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Industria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Turismo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Agrumi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Caprini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Alimentare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Olive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Ovini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Meccanica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Ortaggi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Bovini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Petrolchimica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Vite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Equini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Termoelettrica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Legumi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Cereali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Pesca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it-IT" b="0" dirty="0" smtClean="0">
                          <a:solidFill>
                            <a:schemeClr val="tx1"/>
                          </a:solidFill>
                        </a:rPr>
                        <a:t>Pesce Spada </a:t>
                      </a:r>
                      <a:endParaRPr lang="it-IT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it-IT" dirty="0" smtClean="0"/>
                        <a:t>Tonno</a:t>
                      </a:r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01497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00002"/>
            <a:ext cx="8321419" cy="259228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it-IT" sz="2200" dirty="0"/>
              <a:t>La principale catena </a:t>
            </a:r>
            <a:r>
              <a:rPr lang="it-IT" sz="2200" dirty="0" smtClean="0"/>
              <a:t>montuosa è </a:t>
            </a:r>
            <a:r>
              <a:rPr lang="it-IT" sz="2200" dirty="0"/>
              <a:t>l'Appennino </a:t>
            </a:r>
            <a:r>
              <a:rPr lang="it-IT" sz="2200" dirty="0" smtClean="0"/>
              <a:t>Siculo</a:t>
            </a:r>
            <a:r>
              <a:rPr lang="it-IT" sz="2200" dirty="0"/>
              <a:t> </a:t>
            </a:r>
            <a:r>
              <a:rPr lang="it-IT" sz="2200" dirty="0" smtClean="0"/>
              <a:t>che </a:t>
            </a:r>
            <a:r>
              <a:rPr lang="it-IT" sz="2200" dirty="0"/>
              <a:t>si trova a Nord della regione, lungo la costa </a:t>
            </a:r>
            <a:r>
              <a:rPr lang="it-IT" sz="2200" dirty="0" smtClean="0"/>
              <a:t>tirrenica.</a:t>
            </a:r>
          </a:p>
          <a:p>
            <a:pPr marL="0" indent="0" algn="just">
              <a:buNone/>
            </a:pPr>
            <a:r>
              <a:rPr lang="it-IT" sz="2200" dirty="0" smtClean="0"/>
              <a:t>L'Appennino</a:t>
            </a:r>
            <a:r>
              <a:rPr lang="it-IT" sz="2200" dirty="0"/>
              <a:t> </a:t>
            </a:r>
            <a:r>
              <a:rPr lang="it-IT" sz="2200" dirty="0" smtClean="0"/>
              <a:t>Siculo è formato: </a:t>
            </a:r>
          </a:p>
          <a:p>
            <a:pPr algn="just"/>
            <a:r>
              <a:rPr lang="it-IT" sz="2200" b="1" dirty="0" smtClean="0"/>
              <a:t>Etna</a:t>
            </a:r>
            <a:r>
              <a:rPr lang="it-IT" sz="2200" dirty="0"/>
              <a:t> (</a:t>
            </a:r>
            <a:r>
              <a:rPr lang="it-IT" sz="2200" i="1" dirty="0"/>
              <a:t>m 3343), </a:t>
            </a:r>
            <a:r>
              <a:rPr lang="it-IT" sz="2200" dirty="0"/>
              <a:t>è uno dei maggiori </a:t>
            </a:r>
            <a:r>
              <a:rPr lang="it-IT" sz="2200" b="1" dirty="0"/>
              <a:t>vulcani attivi </a:t>
            </a:r>
            <a:r>
              <a:rPr lang="it-IT" sz="2200" dirty="0"/>
              <a:t>del </a:t>
            </a:r>
            <a:r>
              <a:rPr lang="it-IT" sz="2200" dirty="0" smtClean="0"/>
              <a:t>mondo;</a:t>
            </a:r>
            <a:endParaRPr lang="it-IT" sz="2200" dirty="0"/>
          </a:p>
          <a:p>
            <a:pPr algn="just"/>
            <a:r>
              <a:rPr lang="it-IT" sz="2200" b="1" dirty="0"/>
              <a:t>Monti </a:t>
            </a:r>
            <a:r>
              <a:rPr lang="it-IT" sz="2200" b="1" i="1" dirty="0"/>
              <a:t>Peloritani, </a:t>
            </a:r>
            <a:r>
              <a:rPr lang="it-IT" sz="2200" i="1" dirty="0"/>
              <a:t>a oriente, le cui vette non sono molto </a:t>
            </a:r>
            <a:r>
              <a:rPr lang="it-IT" sz="2200" i="1" dirty="0" smtClean="0"/>
              <a:t>alte;</a:t>
            </a:r>
            <a:endParaRPr lang="it-IT" sz="2200" dirty="0"/>
          </a:p>
          <a:p>
            <a:pPr algn="just"/>
            <a:r>
              <a:rPr lang="it-IT" sz="2200" b="1" dirty="0"/>
              <a:t>Monti </a:t>
            </a:r>
            <a:r>
              <a:rPr lang="it-IT" sz="2200" b="1" dirty="0" err="1"/>
              <a:t>Nebrodi</a:t>
            </a:r>
            <a:r>
              <a:rPr lang="it-IT" sz="2200" b="1" dirty="0"/>
              <a:t>, </a:t>
            </a:r>
            <a:r>
              <a:rPr lang="it-IT" sz="2200" dirty="0"/>
              <a:t>situati al centro, le cui vette sono leggermente più </a:t>
            </a:r>
            <a:r>
              <a:rPr lang="it-IT" sz="2200" dirty="0" smtClean="0"/>
              <a:t>alte.</a:t>
            </a:r>
          </a:p>
          <a:p>
            <a:pPr algn="just"/>
            <a:r>
              <a:rPr lang="it-IT" sz="2200" b="1" dirty="0" smtClean="0"/>
              <a:t>Madonie</a:t>
            </a:r>
            <a:r>
              <a:rPr lang="it-IT" sz="2200" dirty="0" smtClean="0"/>
              <a:t>, </a:t>
            </a:r>
            <a:r>
              <a:rPr lang="it-IT" sz="2200" dirty="0"/>
              <a:t>a occidente, le cui vette sono le più alte.</a:t>
            </a:r>
          </a:p>
          <a:p>
            <a:pPr marL="0" indent="0" algn="just">
              <a:buNone/>
            </a:pPr>
            <a:r>
              <a:rPr lang="it-IT" sz="2200" dirty="0"/>
              <a:t>Al centro della Sicilia si trovano i Monti </a:t>
            </a:r>
            <a:r>
              <a:rPr lang="it-IT" sz="2200" dirty="0" err="1"/>
              <a:t>Erei</a:t>
            </a:r>
            <a:r>
              <a:rPr lang="it-IT" sz="2200" dirty="0"/>
              <a:t>, più a Sud i Monti Iblei e ad Ovest dei primi, i Monti Sicani. Le loro vette hanno altezze limitate.</a:t>
            </a:r>
          </a:p>
          <a:p>
            <a:pPr marL="0" indent="0">
              <a:buNone/>
            </a:pPr>
            <a:endParaRPr lang="it-IT" sz="2100" dirty="0"/>
          </a:p>
          <a:p>
            <a:endParaRPr lang="it-IT" sz="1800" dirty="0"/>
          </a:p>
        </p:txBody>
      </p:sp>
      <p:sp>
        <p:nvSpPr>
          <p:cNvPr id="5" name="Rettangolo 4"/>
          <p:cNvSpPr/>
          <p:nvPr/>
        </p:nvSpPr>
        <p:spPr>
          <a:xfrm>
            <a:off x="611560" y="476672"/>
            <a:ext cx="3202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Montagne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861048"/>
            <a:ext cx="5040783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8455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612</Words>
  <Application>Microsoft Office PowerPoint</Application>
  <PresentationFormat>Presentazione su schermo (4:3)</PresentationFormat>
  <Paragraphs>145</Paragraphs>
  <Slides>20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LA SICILIA</vt:lpstr>
      <vt:lpstr>Diapositiva 2</vt:lpstr>
      <vt:lpstr>Carta d’identità</vt:lpstr>
      <vt:lpstr>Diapositiva 4</vt:lpstr>
      <vt:lpstr>Diapositiva 5</vt:lpstr>
      <vt:lpstr>Distribuzione dei rilievi</vt:lpstr>
      <vt:lpstr>Occupati nei tre settori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Realizzato da: Riccardo Spampinato  Classe 1ᵃ Sez. A A.S. 2015/2016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SICILIA</dc:title>
  <dc:creator>HP</dc:creator>
  <cp:lastModifiedBy>Angela</cp:lastModifiedBy>
  <cp:revision>63</cp:revision>
  <dcterms:created xsi:type="dcterms:W3CDTF">2016-04-22T14:05:37Z</dcterms:created>
  <dcterms:modified xsi:type="dcterms:W3CDTF">2016-06-15T20:56:03Z</dcterms:modified>
</cp:coreProperties>
</file>