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Foglio1!$A$2:$A$5</c:f>
              <c:strCache>
                <c:ptCount val="4"/>
                <c:pt idx="0">
                  <c:v>PRIMARIO</c:v>
                </c:pt>
                <c:pt idx="1">
                  <c:v>SECONDARIO</c:v>
                </c:pt>
                <c:pt idx="2">
                  <c:v>TERZIARIO</c:v>
                </c:pt>
                <c:pt idx="3">
                  <c:v>DISOCCUPATI</c:v>
                </c:pt>
              </c:strCache>
            </c:strRef>
          </c:cat>
          <c:val>
            <c:numRef>
              <c:f>Foglio1!$B$2:$B$5</c:f>
              <c:numCache>
                <c:formatCode>0.00%</c:formatCode>
                <c:ptCount val="4"/>
                <c:pt idx="0">
                  <c:v>0.14000000000000001</c:v>
                </c:pt>
                <c:pt idx="1">
                  <c:v>0.2400000000000001</c:v>
                </c:pt>
                <c:pt idx="2">
                  <c:v>0.45</c:v>
                </c:pt>
                <c:pt idx="3">
                  <c:v>0.17</c:v>
                </c:pt>
              </c:numCache>
            </c:numRef>
          </c:val>
        </c:ser>
        <c:dLbls/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EE32F-9E42-428D-AE56-1814DD4438A4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F719B-1826-4C9D-BF50-E4F566E5ED7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93181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719B-1826-4C9D-BF50-E4F566E5ED73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08427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F719B-1826-4C9D-BF50-E4F566E5ED73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98752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8CF6E1-2D47-40FE-A641-637194B54A7C}" type="datetimeFigureOut">
              <a:rPr lang="it-IT" smtClean="0"/>
              <a:pPr/>
              <a:t>15/06/2016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974E9C-981A-4EBB-8712-EC77917E135B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it-IT" i="1" dirty="0">
              <a:latin typeface="Bradley Hand ITC" pitchFamily="66" charset="0"/>
            </a:endParaRPr>
          </a:p>
        </p:txBody>
      </p:sp>
      <p:pic>
        <p:nvPicPr>
          <p:cNvPr id="6" name="Segnaposto contenuto 5" descr="2000px-Basilicata_in_Italy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2204864"/>
            <a:ext cx="3113266" cy="3915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ttangolo 6"/>
          <p:cNvSpPr/>
          <p:nvPr/>
        </p:nvSpPr>
        <p:spPr>
          <a:xfrm rot="21153272">
            <a:off x="799805" y="920160"/>
            <a:ext cx="61575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 </a:t>
            </a:r>
            <a:r>
              <a:rPr lang="it-IT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basilicata</a:t>
            </a:r>
            <a:r>
              <a:rPr lang="it-IT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it-IT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800" b="1" dirty="0" smtClean="0"/>
              <a:t>Urso Sara</a:t>
            </a:r>
          </a:p>
          <a:p>
            <a:pPr algn="ctr"/>
            <a:r>
              <a:rPr lang="it-IT" sz="4800" b="1" dirty="0" smtClean="0"/>
              <a:t> classe 1 A </a:t>
            </a:r>
          </a:p>
          <a:p>
            <a:pPr algn="ctr"/>
            <a:r>
              <a:rPr lang="it-IT" sz="4800" b="1" dirty="0" smtClean="0"/>
              <a:t>Anno scolastico 2015/2016</a:t>
            </a:r>
            <a:endParaRPr lang="it-IT" sz="4800" b="1" dirty="0"/>
          </a:p>
        </p:txBody>
      </p:sp>
    </p:spTree>
    <p:extLst>
      <p:ext uri="{BB962C8B-B14F-4D97-AF65-F5344CB8AC3E}">
        <p14:creationId xmlns:p14="http://schemas.microsoft.com/office/powerpoint/2010/main" xmlns="" val="86133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territorio </a:t>
            </a:r>
            <a:endParaRPr lang="it-IT" dirty="0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it-IT" sz="3200" dirty="0" smtClean="0"/>
              <a:t>Confina a </a:t>
            </a:r>
          </a:p>
          <a:p>
            <a:r>
              <a:rPr lang="it-IT" sz="3200" dirty="0" smtClean="0"/>
              <a:t>Sud-Est con il mar Ionio</a:t>
            </a:r>
          </a:p>
          <a:p>
            <a:r>
              <a:rPr lang="it-IT" sz="3200" dirty="0" smtClean="0"/>
              <a:t>Sud con il mar Tirreno e la Calabria</a:t>
            </a:r>
          </a:p>
          <a:p>
            <a:r>
              <a:rPr lang="it-IT" sz="3200" dirty="0" smtClean="0"/>
              <a:t>Est con la Puglia </a:t>
            </a:r>
          </a:p>
          <a:p>
            <a:r>
              <a:rPr lang="it-IT" sz="3200" dirty="0" smtClean="0"/>
              <a:t>Ovest con la Campania </a:t>
            </a:r>
            <a:endParaRPr lang="it-IT" sz="3200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2373011"/>
          </a:xfrm>
        </p:spPr>
        <p:txBody>
          <a:bodyPr>
            <a:normAutofit fontScale="32500" lnSpcReduction="20000"/>
          </a:bodyPr>
          <a:lstStyle/>
          <a:p>
            <a:r>
              <a:rPr lang="it-IT" sz="7400" dirty="0" smtClean="0"/>
              <a:t>Piana di Metaponto</a:t>
            </a:r>
          </a:p>
          <a:p>
            <a:r>
              <a:rPr lang="it-IT" sz="7400" dirty="0" smtClean="0"/>
              <a:t>Fiumi a carattere torrentizio</a:t>
            </a:r>
          </a:p>
          <a:p>
            <a:r>
              <a:rPr lang="it-IT" sz="7400" dirty="0" smtClean="0"/>
              <a:t>Coste: basse e sabbiose, alte e rocciose</a:t>
            </a:r>
          </a:p>
          <a:p>
            <a:r>
              <a:rPr lang="it-IT" sz="7400" dirty="0" smtClean="0"/>
              <a:t>Clima: mediterraneo e continentale</a:t>
            </a:r>
          </a:p>
          <a:p>
            <a:endParaRPr lang="it-IT" sz="2200" dirty="0"/>
          </a:p>
        </p:txBody>
      </p:sp>
      <p:pic>
        <p:nvPicPr>
          <p:cNvPr id="6" name="Immagine 5" descr="costa-marate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4293096"/>
            <a:ext cx="3810000" cy="2389634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Il territorio è per il</a:t>
            </a:r>
          </a:p>
          <a:p>
            <a:pPr>
              <a:buNone/>
            </a:pPr>
            <a:r>
              <a:rPr lang="it-IT" dirty="0" smtClean="0"/>
              <a:t>    46,8% montuoso</a:t>
            </a:r>
          </a:p>
          <a:p>
            <a:pPr>
              <a:buNone/>
            </a:pPr>
            <a:r>
              <a:rPr lang="it-IT" dirty="0" smtClean="0"/>
              <a:t>    45,1% collinare</a:t>
            </a:r>
          </a:p>
          <a:p>
            <a:pPr>
              <a:buNone/>
            </a:pPr>
            <a:r>
              <a:rPr lang="it-IT" dirty="0" smtClean="0"/>
              <a:t>    8,0% pianeggiante</a:t>
            </a:r>
          </a:p>
          <a:p>
            <a:r>
              <a:rPr lang="it-IT" dirty="0" smtClean="0"/>
              <a:t>Il clima è mediterraneo e continentale</a:t>
            </a:r>
            <a:endParaRPr lang="it-IT" dirty="0"/>
          </a:p>
        </p:txBody>
      </p:sp>
      <p:pic>
        <p:nvPicPr>
          <p:cNvPr id="8" name="Segnaposto contenuto 7" descr="Altimetria_Basilicata.svg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118519"/>
            <a:ext cx="4038600" cy="4038600"/>
          </a:xfr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L’economia 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4038600" cy="4582109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Nelle zone fertili dove il terreno consente l’agricoltura si coltiva grano, ortaggi, frutta, barbabietole da zucchero, agrumi, fiori e tabacco ma soprattutto vite e olivo.</a:t>
            </a:r>
          </a:p>
          <a:p>
            <a:r>
              <a:rPr lang="it-IT" dirty="0" smtClean="0"/>
              <a:t>Diffuso è l’allevamento di caprini e ovini.</a:t>
            </a:r>
          </a:p>
          <a:p>
            <a:r>
              <a:rPr lang="it-IT" dirty="0" smtClean="0"/>
              <a:t>Anche la pesca è molto sviluppata </a:t>
            </a:r>
            <a:endParaRPr lang="it-IT" dirty="0"/>
          </a:p>
        </p:txBody>
      </p:sp>
      <p:pic>
        <p:nvPicPr>
          <p:cNvPr id="8" name="Segnaposto contenuto 7" descr="download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2060848"/>
            <a:ext cx="3888432" cy="3600400"/>
          </a:xfr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180528" y="692696"/>
            <a:ext cx="7308304" cy="1143000"/>
          </a:xfrm>
        </p:spPr>
        <p:txBody>
          <a:bodyPr/>
          <a:lstStyle/>
          <a:p>
            <a:r>
              <a:rPr lang="it-IT" dirty="0" smtClean="0"/>
              <a:t>                     I settori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147248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it-IT" dirty="0" smtClean="0"/>
              <a:t>La popolazione e le città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Gli abitanti si concentrano nell’aria intorno a Potenza ma soprattutto nei piccoli paesini di campagna</a:t>
            </a:r>
          </a:p>
          <a:p>
            <a:r>
              <a:rPr lang="it-IT" dirty="0" smtClean="0"/>
              <a:t>Capoluogo di regione: </a:t>
            </a:r>
            <a:r>
              <a:rPr lang="it-IT" i="1" dirty="0" smtClean="0"/>
              <a:t>POTENZA</a:t>
            </a:r>
          </a:p>
          <a:p>
            <a:pPr>
              <a:buNone/>
            </a:pPr>
            <a:r>
              <a:rPr lang="it-IT" dirty="0" smtClean="0"/>
              <a:t>    Province: </a:t>
            </a:r>
            <a:r>
              <a:rPr lang="it-IT" i="1" dirty="0" smtClean="0"/>
              <a:t>MATERA</a:t>
            </a:r>
            <a:endParaRPr lang="it-IT" i="1" dirty="0"/>
          </a:p>
        </p:txBody>
      </p:sp>
      <p:pic>
        <p:nvPicPr>
          <p:cNvPr id="13" name="Segnaposto contenuto 12" descr="City_of_Potenza_(The_southern_part)_(2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060848"/>
            <a:ext cx="3888432" cy="2376264"/>
          </a:xfrm>
        </p:spPr>
      </p:pic>
      <p:pic>
        <p:nvPicPr>
          <p:cNvPr id="11" name="Immagine 10" descr="download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509120"/>
            <a:ext cx="4049266" cy="194421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it-IT" dirty="0" smtClean="0"/>
              <a:t>          IL PROPRIO STEMMA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419872" y="1935480"/>
            <a:ext cx="5266928" cy="4085808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   Lo stemma della Basilicata rappresenta uno scudo di color argento con delle fasce ondulate che rappresentano i  fiumi Lucani:</a:t>
            </a:r>
          </a:p>
          <a:p>
            <a:pPr>
              <a:buNone/>
            </a:pPr>
            <a:r>
              <a:rPr lang="it-IT" dirty="0" smtClean="0"/>
              <a:t>    </a:t>
            </a:r>
            <a:r>
              <a:rPr lang="it-IT" dirty="0" err="1" smtClean="0"/>
              <a:t>Bradano</a:t>
            </a:r>
            <a:endParaRPr lang="it-IT" dirty="0" smtClean="0"/>
          </a:p>
          <a:p>
            <a:pPr>
              <a:buNone/>
            </a:pPr>
            <a:r>
              <a:rPr lang="it-IT" dirty="0" smtClean="0"/>
              <a:t>    </a:t>
            </a:r>
            <a:r>
              <a:rPr lang="it-IT" dirty="0" err="1" smtClean="0"/>
              <a:t>Basento</a:t>
            </a:r>
            <a:endParaRPr lang="it-IT" dirty="0" smtClean="0"/>
          </a:p>
          <a:p>
            <a:pPr>
              <a:buNone/>
            </a:pPr>
            <a:r>
              <a:rPr lang="it-IT" dirty="0" smtClean="0"/>
              <a:t>    Agri</a:t>
            </a:r>
          </a:p>
          <a:p>
            <a:pPr>
              <a:buNone/>
            </a:pPr>
            <a:r>
              <a:rPr lang="it-IT" dirty="0" smtClean="0"/>
              <a:t>    </a:t>
            </a:r>
            <a:r>
              <a:rPr lang="it-IT" dirty="0" err="1" smtClean="0"/>
              <a:t>Sinni</a:t>
            </a:r>
            <a:endParaRPr lang="it-IT" dirty="0" smtClean="0"/>
          </a:p>
          <a:p>
            <a:endParaRPr lang="it-IT" dirty="0"/>
          </a:p>
        </p:txBody>
      </p:sp>
      <p:pic>
        <p:nvPicPr>
          <p:cNvPr id="4" name="Immagine 3" descr="basilicata-222x3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59" y="2852936"/>
            <a:ext cx="2382025" cy="32189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pPr algn="just"/>
            <a:r>
              <a:rPr lang="it-IT" dirty="0" smtClean="0"/>
              <a:t>                I piatti tipici 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0" y="1935480"/>
            <a:ext cx="8100392" cy="4922520"/>
          </a:xfrm>
        </p:spPr>
        <p:txBody>
          <a:bodyPr>
            <a:normAutofit fontScale="77500" lnSpcReduction="20000"/>
            <a:scene3d>
              <a:camera prst="orthographicFront"/>
              <a:lightRig rig="threePt" dir="t"/>
            </a:scene3d>
            <a:sp3d>
              <a:bevelB w="38100" h="38100"/>
            </a:sp3d>
          </a:bodyPr>
          <a:lstStyle/>
          <a:p>
            <a:pPr algn="ctr"/>
            <a:r>
              <a:rPr lang="it-IT" dirty="0" smtClean="0">
                <a:solidFill>
                  <a:srgbClr val="000000"/>
                </a:solidFill>
                <a:latin typeface="Times New Roman"/>
              </a:rPr>
              <a:t>Due tipi di piatti tipici della Basilicata </a:t>
            </a:r>
          </a:p>
          <a:p>
            <a:pPr algn="ctr"/>
            <a:endParaRPr lang="it-IT" dirty="0" smtClean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it-IT" dirty="0" smtClean="0">
                <a:solidFill>
                  <a:srgbClr val="000000"/>
                </a:solidFill>
                <a:latin typeface="Times New Roman"/>
              </a:rPr>
              <a:t>appellativo di Lucania ci riporta ai tempi della Magna Grecia. Una regione montuosa ricca di pascoli e di boschi che ci portano, insieme ai due mari, mar ionio e mar tirreno che la circondano, una cucina ricca di sapori montani e marinari.</a:t>
            </a:r>
            <a:br>
              <a:rPr lang="it-IT" dirty="0" smtClean="0">
                <a:solidFill>
                  <a:srgbClr val="000000"/>
                </a:solidFill>
                <a:latin typeface="Times New Roman"/>
              </a:rPr>
            </a:br>
            <a:r>
              <a:rPr lang="it-IT" dirty="0" smtClean="0">
                <a:solidFill>
                  <a:srgbClr val="000000"/>
                </a:solidFill>
                <a:latin typeface="Times New Roman"/>
              </a:rPr>
              <a:t>I tipi di pane sono: La Ciambella, la Ciambella a otto, il </a:t>
            </a:r>
            <a:r>
              <a:rPr lang="it-IT" dirty="0" err="1" smtClean="0">
                <a:solidFill>
                  <a:srgbClr val="000000"/>
                </a:solidFill>
                <a:latin typeface="Times New Roman"/>
              </a:rPr>
              <a:t>Ficcilatidd</a:t>
            </a:r>
            <a:r>
              <a:rPr lang="it-IT" dirty="0" smtClean="0">
                <a:solidFill>
                  <a:srgbClr val="000000"/>
                </a:solidFill>
                <a:latin typeface="Times New Roman"/>
              </a:rPr>
              <a:t>, </a:t>
            </a:r>
          </a:p>
          <a:p>
            <a:pPr algn="ctr">
              <a:buNone/>
            </a:pPr>
            <a:r>
              <a:rPr lang="it-IT" dirty="0" smtClean="0">
                <a:solidFill>
                  <a:srgbClr val="000000"/>
                </a:solidFill>
                <a:latin typeface="Times New Roman"/>
              </a:rPr>
              <a:t>il Pane di Matera, il Pane di </a:t>
            </a:r>
            <a:r>
              <a:rPr lang="it-IT" dirty="0" err="1" smtClean="0">
                <a:solidFill>
                  <a:srgbClr val="000000"/>
                </a:solidFill>
                <a:latin typeface="Times New Roman"/>
              </a:rPr>
              <a:t>Rivello</a:t>
            </a:r>
            <a:r>
              <a:rPr lang="it-IT" dirty="0" smtClean="0">
                <a:solidFill>
                  <a:srgbClr val="000000"/>
                </a:solidFill>
                <a:latin typeface="Times New Roman"/>
              </a:rPr>
              <a:t>, le Pizze ripiene e il </a:t>
            </a:r>
            <a:r>
              <a:rPr lang="it-IT" dirty="0" err="1" smtClean="0">
                <a:solidFill>
                  <a:srgbClr val="000000"/>
                </a:solidFill>
                <a:latin typeface="Times New Roman"/>
              </a:rPr>
              <a:t>Varone</a:t>
            </a:r>
            <a:r>
              <a:rPr lang="it-IT" dirty="0" smtClean="0">
                <a:solidFill>
                  <a:srgbClr val="000000"/>
                </a:solidFill>
                <a:latin typeface="Times New Roman"/>
              </a:rPr>
              <a:t>.</a:t>
            </a:r>
          </a:p>
          <a:p>
            <a:endParaRPr lang="it-IT" b="1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it-IT" b="1" dirty="0" smtClean="0">
                <a:solidFill>
                  <a:srgbClr val="000000"/>
                </a:solidFill>
                <a:latin typeface="Times New Roman"/>
              </a:rPr>
              <a:t>Pane cotto</a:t>
            </a:r>
            <a:r>
              <a:rPr lang="it-IT" dirty="0" smtClean="0">
                <a:solidFill>
                  <a:srgbClr val="000000"/>
                </a:solidFill>
                <a:latin typeface="Times New Roman"/>
              </a:rPr>
              <a:t>:</a:t>
            </a:r>
            <a:br>
              <a:rPr lang="it-IT" dirty="0" smtClean="0">
                <a:solidFill>
                  <a:srgbClr val="000000"/>
                </a:solidFill>
                <a:latin typeface="Times New Roman"/>
              </a:rPr>
            </a:br>
            <a:r>
              <a:rPr lang="it-IT" dirty="0" smtClean="0">
                <a:solidFill>
                  <a:srgbClr val="000000"/>
                </a:solidFill>
                <a:latin typeface="Times New Roman"/>
              </a:rPr>
              <a:t>Questo piatto lo ritroviamo in quasi tutta la penisola con le varianti apportate da ogni regione..                                                                      </a:t>
            </a:r>
          </a:p>
          <a:p>
            <a:pPr>
              <a:buNone/>
            </a:pPr>
            <a:endParaRPr lang="it-IT" b="1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it-IT" b="1" dirty="0" smtClean="0">
                <a:solidFill>
                  <a:srgbClr val="000000"/>
                </a:solidFill>
                <a:latin typeface="Times New Roman"/>
              </a:rPr>
              <a:t>Fusilli con la mollica</a:t>
            </a:r>
            <a:r>
              <a:rPr lang="it-IT" dirty="0" smtClean="0">
                <a:solidFill>
                  <a:srgbClr val="000000"/>
                </a:solidFill>
                <a:latin typeface="Times New Roman"/>
              </a:rPr>
              <a:t>:</a:t>
            </a:r>
            <a:br>
              <a:rPr lang="it-IT" dirty="0" smtClean="0">
                <a:solidFill>
                  <a:srgbClr val="000000"/>
                </a:solidFill>
                <a:latin typeface="Times New Roman"/>
              </a:rPr>
            </a:br>
            <a:r>
              <a:rPr lang="it-IT" dirty="0" smtClean="0">
                <a:solidFill>
                  <a:srgbClr val="000000"/>
                </a:solidFill>
                <a:latin typeface="Times New Roman"/>
              </a:rPr>
              <a:t>Questo tipo di pasta viene preparata "arrotolando", su un "ferretto", l'impasto precedentemente preparato e i fusilli, così ottenuti, si condiscono con olio, aglio e mollica di pane raffermo.</a:t>
            </a:r>
            <a:br>
              <a:rPr lang="it-IT" dirty="0" smtClean="0">
                <a:solidFill>
                  <a:srgbClr val="000000"/>
                </a:solidFill>
                <a:latin typeface="Times New Roman"/>
              </a:rPr>
            </a:br>
            <a:r>
              <a:rPr lang="it-IT" dirty="0" smtClean="0"/>
              <a:t>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                 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060848"/>
            <a:ext cx="7139136" cy="3384376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In Basilicata è stato girato un film dal nome </a:t>
            </a:r>
            <a:r>
              <a:rPr lang="it-IT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“UN PAESE QUASI PERFETTO”</a:t>
            </a:r>
            <a:r>
              <a:rPr lang="it-IT" dirty="0" smtClean="0"/>
              <a:t> tra cui è molto conosciuto questo film  perché è molto moderno ed è stato girato nell’ anno 2016 </a:t>
            </a:r>
          </a:p>
          <a:p>
            <a:endParaRPr lang="it-IT" dirty="0" smtClean="0"/>
          </a:p>
          <a:p>
            <a:r>
              <a:rPr lang="it-IT" sz="4000" dirty="0" smtClean="0"/>
              <a:t>Tra cui Miriam Leone e Fabio Volo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293</Words>
  <Application>Microsoft Office PowerPoint</Application>
  <PresentationFormat>Presentazione su schermo (4:3)</PresentationFormat>
  <Paragraphs>49</Paragraphs>
  <Slides>10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Equinozio</vt:lpstr>
      <vt:lpstr>Diapositiva 1</vt:lpstr>
      <vt:lpstr>Il territorio </vt:lpstr>
      <vt:lpstr>Diapositiva 3</vt:lpstr>
      <vt:lpstr>L’economia </vt:lpstr>
      <vt:lpstr>                     I settori</vt:lpstr>
      <vt:lpstr>La popolazione e le città</vt:lpstr>
      <vt:lpstr>          IL PROPRIO STEMMA </vt:lpstr>
      <vt:lpstr>                I piatti tipici </vt:lpstr>
      <vt:lpstr>                  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Basilicata</dc:title>
  <dc:creator>user5555</dc:creator>
  <cp:lastModifiedBy>Angela</cp:lastModifiedBy>
  <cp:revision>26</cp:revision>
  <dcterms:created xsi:type="dcterms:W3CDTF">2016-05-10T16:01:05Z</dcterms:created>
  <dcterms:modified xsi:type="dcterms:W3CDTF">2016-06-15T20:39:14Z</dcterms:modified>
</cp:coreProperties>
</file>